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323" r:id="rId2"/>
    <p:sldId id="256" r:id="rId3"/>
    <p:sldId id="329" r:id="rId4"/>
    <p:sldId id="330" r:id="rId5"/>
    <p:sldId id="462" r:id="rId6"/>
    <p:sldId id="489" r:id="rId7"/>
    <p:sldId id="490" r:id="rId8"/>
    <p:sldId id="491" r:id="rId9"/>
    <p:sldId id="492" r:id="rId10"/>
    <p:sldId id="493" r:id="rId11"/>
    <p:sldId id="494" r:id="rId12"/>
    <p:sldId id="501" r:id="rId13"/>
    <p:sldId id="495" r:id="rId14"/>
    <p:sldId id="496" r:id="rId15"/>
    <p:sldId id="497" r:id="rId16"/>
    <p:sldId id="498" r:id="rId17"/>
    <p:sldId id="499" r:id="rId18"/>
    <p:sldId id="500" r:id="rId19"/>
    <p:sldId id="509" r:id="rId20"/>
    <p:sldId id="502" r:id="rId21"/>
    <p:sldId id="508" r:id="rId22"/>
    <p:sldId id="507" r:id="rId23"/>
    <p:sldId id="511" r:id="rId24"/>
    <p:sldId id="504" r:id="rId25"/>
    <p:sldId id="512" r:id="rId26"/>
    <p:sldId id="515" r:id="rId27"/>
    <p:sldId id="513" r:id="rId28"/>
    <p:sldId id="516" r:id="rId29"/>
    <p:sldId id="517" r:id="rId30"/>
    <p:sldId id="510" r:id="rId31"/>
    <p:sldId id="333" r:id="rId32"/>
  </p:sldIdLst>
  <p:sldSz cx="9144000" cy="6858000" type="screen4x3"/>
  <p:notesSz cx="6858000" cy="9144000"/>
  <p:custDataLst>
    <p:tags r:id="rId34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-72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119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Cân</a:t>
          </a:r>
          <a:r>
            <a:rPr lang="en-US" dirty="0" smtClean="0"/>
            <a:t> </a:t>
          </a:r>
          <a:r>
            <a:rPr lang="en-US" dirty="0" err="1" smtClean="0"/>
            <a:t>đối</a:t>
          </a:r>
          <a:r>
            <a:rPr lang="en-US" dirty="0" smtClean="0"/>
            <a:t>, </a:t>
          </a:r>
          <a:r>
            <a:rPr lang="en-US" dirty="0" err="1" smtClean="0"/>
            <a:t>kiểm</a:t>
          </a:r>
          <a:r>
            <a:rPr lang="en-US" dirty="0" smtClean="0"/>
            <a:t> </a:t>
          </a:r>
          <a:r>
            <a:rPr lang="en-US" dirty="0" err="1" smtClean="0"/>
            <a:t>soát</a:t>
          </a:r>
          <a:r>
            <a:rPr lang="en-US" dirty="0" smtClean="0"/>
            <a:t> NPL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000" smtClean="0"/>
            <a:t>1. Khi cân đối NPL cần lưu ý gì?</a:t>
          </a:r>
          <a:endParaRPr lang="en-US" sz="20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2</a:t>
          </a:r>
          <a:r>
            <a:rPr lang="en-US" sz="1800" smtClean="0">
              <a:solidFill>
                <a:srgbClr val="000000"/>
              </a:solidFill>
            </a:rPr>
            <a:t>. Kể các lỗi thường gặp của vải?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/>
            <a:t>3</a:t>
          </a:r>
          <a:r>
            <a:rPr lang="en-US" sz="1800" smtClean="0"/>
            <a:t>. </a:t>
          </a:r>
          <a:r>
            <a:rPr lang="en-US" sz="1800" smtClean="0">
              <a:solidFill>
                <a:schemeClr val="bg1"/>
              </a:solidFill>
            </a:rPr>
            <a:t>Kể các lỗi thường gặp của phụ liệu?</a:t>
          </a:r>
          <a:endParaRPr lang="en-US" sz="18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4. </a:t>
          </a:r>
          <a:r>
            <a:rPr lang="en-US" sz="2000" dirty="0" err="1" smtClean="0">
              <a:solidFill>
                <a:srgbClr val="000000"/>
              </a:solidFill>
            </a:rPr>
            <a:t>Nhận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xét</a:t>
          </a:r>
          <a:endParaRPr lang="en-US" sz="20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17913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00898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32318" custScaleY="954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80434" custScaleY="80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en-US" sz="3600" dirty="0" err="1" smtClean="0"/>
            <a:t>Triển</a:t>
          </a:r>
          <a:r>
            <a:rPr lang="en-US" sz="3600" dirty="0" smtClean="0"/>
            <a:t> </a:t>
          </a:r>
          <a:r>
            <a:rPr lang="en-US" sz="3600" dirty="0" err="1" smtClean="0"/>
            <a:t>khai</a:t>
          </a:r>
          <a:r>
            <a:rPr lang="en-US" sz="3600" dirty="0" smtClean="0"/>
            <a:t>, </a:t>
          </a:r>
          <a:r>
            <a:rPr lang="en-US" sz="3600" dirty="0" err="1" smtClean="0"/>
            <a:t>theo</a:t>
          </a:r>
          <a:r>
            <a:rPr lang="en-US" sz="3600" dirty="0" smtClean="0"/>
            <a:t> </a:t>
          </a:r>
          <a:r>
            <a:rPr lang="en-US" sz="3600" dirty="0" err="1" smtClean="0"/>
            <a:t>dõi</a:t>
          </a:r>
          <a:r>
            <a:rPr lang="en-US" sz="3600" dirty="0" smtClean="0"/>
            <a:t> </a:t>
          </a:r>
          <a:r>
            <a:rPr lang="en-US" sz="3600" dirty="0" err="1" smtClean="0"/>
            <a:t>chất</a:t>
          </a:r>
          <a:r>
            <a:rPr lang="en-US" sz="3600" dirty="0" smtClean="0"/>
            <a:t> </a:t>
          </a:r>
          <a:r>
            <a:rPr lang="en-US" sz="3600" dirty="0" err="1" smtClean="0"/>
            <a:t>lượng</a:t>
          </a:r>
          <a:r>
            <a:rPr lang="en-US" sz="3600" dirty="0" smtClean="0"/>
            <a:t> </a:t>
          </a:r>
          <a:r>
            <a:rPr lang="en-US" sz="3600" dirty="0" err="1" smtClean="0"/>
            <a:t>sản</a:t>
          </a:r>
          <a:r>
            <a:rPr lang="en-US" sz="3600" dirty="0" smtClean="0"/>
            <a:t> </a:t>
          </a:r>
          <a:r>
            <a:rPr lang="en-US" sz="3600" dirty="0" err="1" smtClean="0"/>
            <a:t>phẩm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en-US" sz="3600" dirty="0" smtClean="0"/>
            <a:t>Theo </a:t>
          </a:r>
          <a:r>
            <a:rPr lang="en-US" sz="3600" dirty="0" err="1" smtClean="0"/>
            <a:t>dõi</a:t>
          </a:r>
          <a:r>
            <a:rPr lang="en-US" sz="3600" dirty="0" smtClean="0"/>
            <a:t> </a:t>
          </a:r>
          <a:r>
            <a:rPr lang="en-US" sz="3600" dirty="0" err="1" smtClean="0"/>
            <a:t>xuất</a:t>
          </a:r>
          <a:r>
            <a:rPr lang="en-US" sz="3600" dirty="0" smtClean="0"/>
            <a:t> </a:t>
          </a:r>
          <a:r>
            <a:rPr lang="en-US" sz="3600" dirty="0" err="1" smtClean="0"/>
            <a:t>hàng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5B34FAE1-A74B-4C93-A86F-FC071E121A42}">
      <dgm:prSet phldrT="[Text]" custT="1"/>
      <dgm:spPr/>
      <dgm:t>
        <a:bodyPr/>
        <a:lstStyle/>
        <a:p>
          <a:r>
            <a:rPr lang="en-US" sz="3600" dirty="0" err="1" smtClean="0"/>
            <a:t>Lập</a:t>
          </a:r>
          <a:r>
            <a:rPr lang="en-US" sz="3600" dirty="0" smtClean="0"/>
            <a:t> </a:t>
          </a:r>
          <a:r>
            <a:rPr lang="en-US" sz="3600" dirty="0" err="1" smtClean="0"/>
            <a:t>báo</a:t>
          </a:r>
          <a:r>
            <a:rPr lang="en-US" sz="3600" dirty="0" smtClean="0"/>
            <a:t> </a:t>
          </a:r>
          <a:r>
            <a:rPr lang="en-US" sz="3600" dirty="0" err="1" smtClean="0"/>
            <a:t>cáo</a:t>
          </a:r>
          <a:r>
            <a:rPr lang="en-US" sz="3600" dirty="0" smtClean="0"/>
            <a:t> </a:t>
          </a:r>
          <a:r>
            <a:rPr lang="en-US" sz="3600" dirty="0" err="1" smtClean="0"/>
            <a:t>trong</a:t>
          </a:r>
          <a:r>
            <a:rPr lang="en-US" sz="3600" dirty="0" smtClean="0"/>
            <a:t> </a:t>
          </a:r>
          <a:r>
            <a:rPr lang="en-US" sz="3600" dirty="0" err="1" smtClean="0"/>
            <a:t>công</a:t>
          </a:r>
          <a:r>
            <a:rPr lang="en-US" sz="3600" dirty="0" smtClean="0"/>
            <a:t> </a:t>
          </a:r>
          <a:r>
            <a:rPr lang="en-US" sz="3600" dirty="0" err="1" smtClean="0"/>
            <a:t>tác</a:t>
          </a:r>
          <a:r>
            <a:rPr lang="en-US" sz="3600" dirty="0" smtClean="0"/>
            <a:t> QLĐH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FDCF98DB-32D7-4605-8B04-1BB318FD2715}" type="parTrans" cxnId="{BFBEC3D6-890E-47B1-A52B-DF863DA68527}">
      <dgm:prSet/>
      <dgm:spPr/>
      <dgm:t>
        <a:bodyPr/>
        <a:lstStyle/>
        <a:p>
          <a:endParaRPr lang="en-US"/>
        </a:p>
      </dgm:t>
    </dgm:pt>
    <dgm:pt modelId="{8E802627-EFC4-4F22-88B2-EB5158715266}" type="sibTrans" cxnId="{BFBEC3D6-890E-47B1-A52B-DF863DA68527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3" custScaleY="45413" custLinFactNeighborX="-119" custLinFactNeighborY="-314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3" custScaleX="66436" custScaleY="35273" custLinFactNeighborX="10102" custLinFactNeighborY="-14685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3" custScaleX="100505" custScaleY="42395" custLinFactNeighborX="192" custLinFactNeighborY="-18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3" custScaleX="59524" custScaleY="33397" custLinFactNeighborX="7779" custLinFactNeighborY="-7012"/>
      <dgm:spPr/>
      <dgm:t>
        <a:bodyPr/>
        <a:lstStyle/>
        <a:p>
          <a:endParaRPr lang="en-US"/>
        </a:p>
      </dgm:t>
    </dgm:pt>
    <dgm:pt modelId="{3BB122FE-5CF5-4B51-AE43-C61F6D1EA422}" type="pres">
      <dgm:prSet presAssocID="{AB3D424E-5F1E-4D0C-9EA4-120A954EFBB9}" presName="sibTrans" presStyleCnt="0"/>
      <dgm:spPr/>
    </dgm:pt>
    <dgm:pt modelId="{20079347-B2EC-470E-8708-4355BE7131FA}" type="pres">
      <dgm:prSet presAssocID="{5B34FAE1-A74B-4C93-A86F-FC071E121A42}" presName="composite" presStyleCnt="0"/>
      <dgm:spPr/>
    </dgm:pt>
    <dgm:pt modelId="{DF8A684B-C4EF-439B-AE8F-F1A204FCB1CB}" type="pres">
      <dgm:prSet presAssocID="{5B34FAE1-A74B-4C93-A86F-FC071E121A42}" presName="rect1" presStyleLbl="trAlignAcc1" presStyleIdx="2" presStyleCnt="3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864A50-2F57-404B-B877-B58353EF7FB0}" type="pres">
      <dgm:prSet presAssocID="{5B34FAE1-A74B-4C93-A86F-FC071E121A42}" presName="rect2" presStyleLbl="fgImgPlace1" presStyleIdx="2" presStyleCnt="3" custScaleX="55391" custScaleY="33937" custLinFactNeighborX="5498" custLinFactNeighborY="2481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BFBEC3D6-890E-47B1-A52B-DF863DA68527}" srcId="{035FE34C-3491-475E-92E4-D89EC4D97ADE}" destId="{5B34FAE1-A74B-4C93-A86F-FC071E121A42}" srcOrd="2" destOrd="0" parTransId="{FDCF98DB-32D7-4605-8B04-1BB318FD2715}" sibTransId="{8E802627-EFC4-4F22-88B2-EB5158715266}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1B7C33EB-AD5B-48F6-8812-6ECD3F4A223E}" type="presOf" srcId="{5B34FAE1-A74B-4C93-A86F-FC071E121A42}" destId="{DF8A684B-C4EF-439B-AE8F-F1A204FCB1CB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  <dgm:cxn modelId="{36C2CE12-DBF7-4B61-A906-F9B94EFA2E47}" type="presParOf" srcId="{3722B7E0-7EE2-4442-AF6E-7C54FC0CA1D2}" destId="{3BB122FE-5CF5-4B51-AE43-C61F6D1EA422}" srcOrd="3" destOrd="0" presId="urn:microsoft.com/office/officeart/2008/layout/PictureStrips"/>
    <dgm:cxn modelId="{D8CA7062-299F-45B0-BE1E-CA94EEE284A0}" type="presParOf" srcId="{3722B7E0-7EE2-4442-AF6E-7C54FC0CA1D2}" destId="{20079347-B2EC-470E-8708-4355BE7131FA}" srcOrd="4" destOrd="0" presId="urn:microsoft.com/office/officeart/2008/layout/PictureStrips"/>
    <dgm:cxn modelId="{3195BC64-9128-43AA-8114-6C7DF4C5DBF1}" type="presParOf" srcId="{20079347-B2EC-470E-8708-4355BE7131FA}" destId="{DF8A684B-C4EF-439B-AE8F-F1A204FCB1CB}" srcOrd="0" destOrd="0" presId="urn:microsoft.com/office/officeart/2008/layout/PictureStrips"/>
    <dgm:cxn modelId="{115FC655-4C3B-428B-8000-A3B2AB662C82}" type="presParOf" srcId="{20079347-B2EC-470E-8708-4355BE7131FA}" destId="{12864A50-2F57-404B-B877-B58353EF7FB0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56191" y="1812355"/>
          <a:ext cx="2418132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Cân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đối</a:t>
          </a:r>
          <a:r>
            <a:rPr lang="en-US" sz="3100" kern="1200" dirty="0" smtClean="0"/>
            <a:t>, </a:t>
          </a:r>
          <a:r>
            <a:rPr lang="en-US" sz="3100" kern="1200" dirty="0" err="1" smtClean="0"/>
            <a:t>kiểm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soát</a:t>
          </a:r>
          <a:r>
            <a:rPr lang="en-US" sz="3100" kern="1200" dirty="0" smtClean="0"/>
            <a:t> NPL</a:t>
          </a:r>
          <a:endParaRPr lang="en-US" sz="3100" kern="1200" dirty="0"/>
        </a:p>
      </dsp:txBody>
      <dsp:txXfrm>
        <a:off x="3910318" y="2134446"/>
        <a:ext cx="1709878" cy="1555194"/>
      </dsp:txXfrm>
    </dsp:sp>
    <dsp:sp modelId="{038823BB-D703-453A-A54E-D4694DAB7CA1}">
      <dsp:nvSpPr>
        <dsp:cNvPr id="0" name=""/>
        <dsp:cNvSpPr/>
      </dsp:nvSpPr>
      <dsp:spPr>
        <a:xfrm>
          <a:off x="3736553" y="18279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smtClean="0"/>
            <a:t>1. Khi cân đối NPL cần lưu ý gì?</a:t>
          </a:r>
          <a:endParaRPr lang="en-US" sz="2000" kern="1200" dirty="0"/>
        </a:p>
      </dsp:txBody>
      <dsp:txXfrm>
        <a:off x="4037853" y="228510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6217032" y="2193353"/>
          <a:ext cx="1448435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2</a:t>
          </a:r>
          <a:r>
            <a:rPr lang="en-US" sz="1800" kern="1200" smtClean="0">
              <a:solidFill>
                <a:srgbClr val="000000"/>
              </a:solidFill>
            </a:rPr>
            <a:t>. Kể các lỗi thường gặp của vải?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429150" y="2403853"/>
        <a:ext cx="1024199" cy="1016381"/>
      </dsp:txXfrm>
    </dsp:sp>
    <dsp:sp modelId="{5AA516A6-C817-4DDA-9D15-9CCEBFD50881}">
      <dsp:nvSpPr>
        <dsp:cNvPr id="0" name=""/>
        <dsp:cNvSpPr/>
      </dsp:nvSpPr>
      <dsp:spPr>
        <a:xfrm>
          <a:off x="3815516" y="4403153"/>
          <a:ext cx="1899483" cy="1369767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</a:t>
          </a:r>
          <a:r>
            <a:rPr lang="en-US" sz="1800" kern="1200" smtClean="0"/>
            <a:t>. </a:t>
          </a:r>
          <a:r>
            <a:rPr lang="en-US" sz="1800" kern="1200" smtClean="0">
              <a:solidFill>
                <a:schemeClr val="bg1"/>
              </a:solidFill>
            </a:rPr>
            <a:t>Kể các lỗi thường gặp của phụ liệu?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093689" y="4603751"/>
        <a:ext cx="1343137" cy="968571"/>
      </dsp:txXfrm>
    </dsp:sp>
    <dsp:sp modelId="{F00FAAE5-AFCC-4A84-85AE-0A510543EDD5}">
      <dsp:nvSpPr>
        <dsp:cNvPr id="0" name=""/>
        <dsp:cNvSpPr/>
      </dsp:nvSpPr>
      <dsp:spPr>
        <a:xfrm>
          <a:off x="2011931" y="2335335"/>
          <a:ext cx="1154665" cy="1153416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4. </a:t>
          </a:r>
          <a:r>
            <a:rPr lang="en-US" sz="2000" kern="1200" dirty="0" err="1" smtClean="0">
              <a:solidFill>
                <a:srgbClr val="000000"/>
              </a:solidFill>
            </a:rPr>
            <a:t>Nhận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xét</a:t>
          </a:r>
          <a:endParaRPr lang="en-US" sz="2000" kern="1200" dirty="0">
            <a:solidFill>
              <a:srgbClr val="000000"/>
            </a:solidFill>
          </a:endParaRPr>
        </a:p>
      </dsp:txBody>
      <dsp:txXfrm>
        <a:off x="2181028" y="2504249"/>
        <a:ext cx="816471" cy="8155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70346" y="0"/>
          <a:ext cx="7527297" cy="106824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Triển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khai</a:t>
          </a:r>
          <a:r>
            <a:rPr lang="en-US" sz="3600" kern="1200" dirty="0" smtClean="0"/>
            <a:t>, </a:t>
          </a:r>
          <a:r>
            <a:rPr lang="en-US" sz="3600" kern="1200" dirty="0" err="1" smtClean="0"/>
            <a:t>theo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chất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lượng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sản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phẩm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70346" y="0"/>
        <a:ext cx="7527297" cy="1068241"/>
      </dsp:txXfrm>
    </dsp:sp>
    <dsp:sp modelId="{1BBB8544-FF40-46BE-9BC2-FD416B5AFC94}">
      <dsp:nvSpPr>
        <dsp:cNvPr id="0" name=""/>
        <dsp:cNvSpPr/>
      </dsp:nvSpPr>
      <dsp:spPr>
        <a:xfrm>
          <a:off x="308337" y="100084"/>
          <a:ext cx="1093932" cy="871205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6097" y="1733303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Theo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xuất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hàng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1733303"/>
        <a:ext cx="7565310" cy="997249"/>
      </dsp:txXfrm>
    </dsp:sp>
    <dsp:sp modelId="{B4A0F5A2-51C6-45C7-A17E-0BB067A82B61}">
      <dsp:nvSpPr>
        <dsp:cNvPr id="0" name=""/>
        <dsp:cNvSpPr/>
      </dsp:nvSpPr>
      <dsp:spPr>
        <a:xfrm>
          <a:off x="308340" y="1809494"/>
          <a:ext cx="980120" cy="82487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8A684B-C4EF-439B-AE8F-F1A204FCB1CB}">
      <dsp:nvSpPr>
        <dsp:cNvPr id="0" name=""/>
        <dsp:cNvSpPr/>
      </dsp:nvSpPr>
      <dsp:spPr>
        <a:xfrm>
          <a:off x="156097" y="3449323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/>
            <a:t>Lập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báo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cáo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trong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công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tác</a:t>
          </a:r>
          <a:r>
            <a:rPr lang="en-US" sz="3600" kern="1200" dirty="0" smtClean="0"/>
            <a:t> QLĐH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3449323"/>
        <a:ext cx="7565310" cy="997249"/>
      </dsp:txXfrm>
    </dsp:sp>
    <dsp:sp modelId="{12864A50-2F57-404B-B877-B58353EF7FB0}">
      <dsp:nvSpPr>
        <dsp:cNvPr id="0" name=""/>
        <dsp:cNvSpPr/>
      </dsp:nvSpPr>
      <dsp:spPr>
        <a:xfrm>
          <a:off x="304808" y="3505194"/>
          <a:ext cx="912066" cy="838208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6/19/2020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389996460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13,14)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triển</a:t>
            </a:r>
            <a:r>
              <a:rPr lang="en-US" dirty="0" smtClean="0"/>
              <a:t> </a:t>
            </a:r>
            <a:r>
              <a:rPr lang="en-US" dirty="0" err="1" smtClean="0"/>
              <a:t>khai</a:t>
            </a:r>
            <a:r>
              <a:rPr lang="en-US" dirty="0" smtClean="0"/>
              <a:t>,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dõi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lượng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phẩm</a:t>
            </a:r>
            <a:r>
              <a:rPr lang="en-US" dirty="0" smtClean="0"/>
              <a:t>.</a:t>
            </a:r>
          </a:p>
          <a:p>
            <a:pPr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final.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719820413"/>
              </p:ext>
            </p:extLst>
          </p:nvPr>
        </p:nvGraphicFramePr>
        <p:xfrm>
          <a:off x="685800" y="10668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19200" y="12192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11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990600" y="4687669"/>
            <a:ext cx="914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13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gray">
          <a:xfrm>
            <a:off x="1066800" y="2935069"/>
            <a:ext cx="8382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yếu</a:t>
            </a:r>
            <a:r>
              <a:rPr lang="en-US" sz="2800" dirty="0"/>
              <a:t> </a:t>
            </a:r>
            <a:r>
              <a:rPr lang="en-US" sz="2800" dirty="0" err="1"/>
              <a:t>tố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đáp</a:t>
            </a:r>
            <a:r>
              <a:rPr lang="en-US" sz="2800" dirty="0"/>
              <a:t> </a:t>
            </a:r>
            <a:r>
              <a:rPr lang="en-US" sz="2800" dirty="0" err="1"/>
              <a:t>ứng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,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tại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cuối</a:t>
            </a:r>
            <a:r>
              <a:rPr lang="en-US" sz="2800" dirty="0"/>
              <a:t> </a:t>
            </a:r>
            <a:r>
              <a:rPr lang="en-US" sz="2800" dirty="0" err="1"/>
              <a:t>cùng</a:t>
            </a:r>
            <a:r>
              <a:rPr lang="en-US" sz="2800" dirty="0"/>
              <a:t>. 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3945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/>
              <a:t>Cho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>
                <a:solidFill>
                  <a:srgbClr val="FF0000"/>
                </a:solidFill>
              </a:rPr>
              <a:t>nhân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viên</a:t>
            </a:r>
            <a:r>
              <a:rPr lang="en-US" sz="2800" dirty="0">
                <a:solidFill>
                  <a:srgbClr val="FF0000"/>
                </a:solidFill>
              </a:rPr>
              <a:t> QLĐH </a:t>
            </a:r>
            <a:r>
              <a:rPr lang="en-US" sz="2800" dirty="0" err="1">
                <a:solidFill>
                  <a:srgbClr val="FF0000"/>
                </a:solidFill>
              </a:rPr>
              <a:t>triển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khai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đầy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đủ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đến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phận</a:t>
            </a:r>
            <a:r>
              <a:rPr lang="en-US" sz="2800" dirty="0">
                <a:solidFill>
                  <a:srgbClr val="FF0000"/>
                </a:solidFill>
              </a:rPr>
              <a:t> QC </a:t>
            </a:r>
            <a:r>
              <a:rPr lang="en-US" sz="2800" dirty="0" err="1">
                <a:solidFill>
                  <a:srgbClr val="FF0000"/>
                </a:solidFill>
              </a:rPr>
              <a:t>để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họ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thay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mặt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giám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sát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kiểm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soát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lượng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52041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QC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tập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“QC file”. </a:t>
            </a:r>
            <a:r>
              <a:rPr lang="en-US" sz="2800" dirty="0" err="1"/>
              <a:t>Mỗi</a:t>
            </a:r>
            <a:r>
              <a:rPr lang="en-US" sz="2800" dirty="0"/>
              <a:t> KH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QC file.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thay</a:t>
            </a:r>
            <a:r>
              <a:rPr lang="en-US" sz="2800" dirty="0"/>
              <a:t> </a:t>
            </a:r>
            <a:r>
              <a:rPr lang="en-US" sz="2800" dirty="0" err="1"/>
              <a:t>đổi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mới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QC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tiện</a:t>
            </a:r>
            <a:r>
              <a:rPr lang="en-US" sz="2800" dirty="0"/>
              <a:t>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11.1 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 </a:t>
            </a:r>
            <a:r>
              <a:rPr lang="en-US" sz="3200" dirty="0" err="1" smtClean="0"/>
              <a:t>thông</a:t>
            </a:r>
            <a:r>
              <a:rPr lang="en-US" sz="3200" dirty="0" smtClean="0"/>
              <a:t> tin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r>
              <a:rPr lang="en-US" sz="3200" dirty="0" smtClean="0"/>
              <a:t> </a:t>
            </a:r>
            <a:r>
              <a:rPr lang="en-US" sz="3200" dirty="0" err="1" smtClean="0"/>
              <a:t>phận</a:t>
            </a:r>
            <a:r>
              <a:rPr lang="en-US" sz="3200" dirty="0" smtClean="0"/>
              <a:t> QC </a:t>
            </a:r>
            <a:r>
              <a:rPr lang="en-US" sz="3200" dirty="0" err="1" smtClean="0"/>
              <a:t>nhà</a:t>
            </a:r>
            <a:r>
              <a:rPr lang="en-US" sz="3200" dirty="0" smtClean="0"/>
              <a:t> </a:t>
            </a:r>
            <a:r>
              <a:rPr lang="en-US" sz="3200" dirty="0" err="1" smtClean="0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96141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QLĐH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xuyên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góp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lỗi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kịp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11.2  </a:t>
            </a:r>
            <a:r>
              <a:rPr lang="en-US" sz="3200" dirty="0"/>
              <a:t>Theo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chất</a:t>
            </a:r>
            <a:r>
              <a:rPr lang="en-US" sz="3200" dirty="0"/>
              <a:t> </a:t>
            </a:r>
            <a:r>
              <a:rPr lang="en-US" sz="3200" dirty="0" err="1"/>
              <a:t>lượng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phẩm</a:t>
            </a:r>
            <a:r>
              <a:rPr lang="en-US" sz="3200" dirty="0"/>
              <a:t> </a:t>
            </a:r>
            <a:r>
              <a:rPr lang="en-US" sz="3200" dirty="0" err="1"/>
              <a:t>tại</a:t>
            </a:r>
            <a:r>
              <a:rPr lang="en-US" sz="3200" dirty="0"/>
              <a:t> </a:t>
            </a:r>
            <a:r>
              <a:rPr lang="en-US" sz="3200" dirty="0" err="1"/>
              <a:t>nhà</a:t>
            </a:r>
            <a:r>
              <a:rPr lang="en-US" sz="3200" dirty="0"/>
              <a:t> </a:t>
            </a:r>
            <a:r>
              <a:rPr lang="en-US" sz="3200" dirty="0" err="1"/>
              <a:t>máy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737687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, </a:t>
            </a:r>
            <a:r>
              <a:rPr lang="en-US" sz="2800" dirty="0" err="1"/>
              <a:t>tùy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thường</a:t>
            </a:r>
            <a:r>
              <a:rPr lang="en-US" sz="2800" dirty="0"/>
              <a:t>,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doanh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smtClean="0"/>
              <a:t>final</a:t>
            </a:r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11.3 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final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QC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30450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11</a:t>
            </a:r>
            <a:r>
              <a:rPr lang="en-US" sz="3200" dirty="0" smtClean="0"/>
              <a:t>. </a:t>
            </a:r>
            <a:r>
              <a:rPr lang="en-US" sz="3200" dirty="0" err="1" smtClean="0"/>
              <a:t>Triển</a:t>
            </a:r>
            <a:r>
              <a:rPr lang="en-US" sz="3200" dirty="0" smtClean="0"/>
              <a:t> </a:t>
            </a:r>
            <a:r>
              <a:rPr lang="en-US" sz="3200" dirty="0" err="1" smtClean="0"/>
              <a:t>khai</a:t>
            </a:r>
            <a:r>
              <a:rPr lang="en-US" sz="3200" dirty="0" smtClean="0"/>
              <a:t>, </a:t>
            </a:r>
            <a:r>
              <a:rPr lang="en-US" sz="3200" dirty="0" err="1" smtClean="0"/>
              <a:t>theo</a:t>
            </a:r>
            <a:r>
              <a:rPr lang="en-US" sz="3200" dirty="0" smtClean="0"/>
              <a:t>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chất</a:t>
            </a:r>
            <a:r>
              <a:rPr lang="en-US" sz="3200" dirty="0" smtClean="0"/>
              <a:t> </a:t>
            </a:r>
            <a:r>
              <a:rPr lang="en-US" sz="3200" dirty="0" err="1" smtClean="0"/>
              <a:t>lượng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phẩm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 smtClean="0">
                <a:solidFill>
                  <a:srgbClr val="FF0000"/>
                </a:solidFill>
              </a:rPr>
              <a:t>Kiểm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tra</a:t>
            </a:r>
            <a:r>
              <a:rPr lang="en-US" sz="2800" dirty="0">
                <a:solidFill>
                  <a:srgbClr val="FF0000"/>
                </a:solidFill>
              </a:rPr>
              <a:t> final (</a:t>
            </a:r>
            <a:r>
              <a:rPr lang="en-US" sz="2800" dirty="0" err="1">
                <a:solidFill>
                  <a:srgbClr val="FF0000"/>
                </a:solidFill>
              </a:rPr>
              <a:t>kiểm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theo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trăm</a:t>
            </a:r>
            <a:r>
              <a:rPr lang="en-US" sz="2800" dirty="0"/>
              <a:t>,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viên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,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mở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tái</a:t>
            </a:r>
            <a:r>
              <a:rPr lang="en-US" sz="2800" dirty="0"/>
              <a:t> </a:t>
            </a:r>
            <a:r>
              <a:rPr lang="en-US" sz="2800" dirty="0" err="1"/>
              <a:t>chế</a:t>
            </a:r>
            <a:r>
              <a:rPr lang="en-US" sz="2800" dirty="0"/>
              <a:t> </a:t>
            </a:r>
            <a:r>
              <a:rPr lang="en-US" sz="2800" dirty="0" err="1"/>
              <a:t>lô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dời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).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11.3 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final </a:t>
            </a:r>
            <a:r>
              <a:rPr lang="en-US" sz="3200" dirty="0" err="1"/>
              <a:t>hàng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QC </a:t>
            </a:r>
            <a:r>
              <a:rPr lang="en-US" sz="3200" dirty="0" err="1"/>
              <a:t>khách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6292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lvl="0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pPr lvl="0"/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bắn</a:t>
            </a:r>
            <a:r>
              <a:rPr lang="en-US" sz="2800" dirty="0"/>
              <a:t> </a:t>
            </a:r>
            <a:r>
              <a:rPr lang="en-US" sz="2800" dirty="0" err="1"/>
              <a:t>thẻ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, </a:t>
            </a:r>
            <a:r>
              <a:rPr lang="en-US" sz="2800" dirty="0" err="1"/>
              <a:t>thẻ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, </a:t>
            </a:r>
            <a:r>
              <a:rPr lang="en-US" sz="2800" dirty="0" err="1"/>
              <a:t>dán</a:t>
            </a:r>
            <a:r>
              <a:rPr lang="en-US" sz="2800" dirty="0"/>
              <a:t> ticker</a:t>
            </a:r>
          </a:p>
          <a:p>
            <a:pPr lvl="0"/>
            <a:r>
              <a:rPr lang="en-US" sz="2800" dirty="0" err="1"/>
              <a:t>Hướng</a:t>
            </a:r>
            <a:r>
              <a:rPr lang="en-US" sz="2800" dirty="0"/>
              <a:t> </a:t>
            </a:r>
            <a:r>
              <a:rPr lang="en-US" sz="2800" dirty="0" err="1"/>
              <a:t>dẫn</a:t>
            </a:r>
            <a:r>
              <a:rPr lang="en-US" sz="2800" dirty="0"/>
              <a:t>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pháp</a:t>
            </a:r>
            <a:r>
              <a:rPr lang="en-US" sz="2800" dirty="0"/>
              <a:t> </a:t>
            </a:r>
            <a:r>
              <a:rPr lang="en-US" sz="2800" dirty="0" err="1"/>
              <a:t>gấp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lvl="0"/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smtClean="0"/>
              <a:t>carton</a:t>
            </a:r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12.1 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hướng</a:t>
            </a:r>
            <a:r>
              <a:rPr lang="en-US" sz="3200" dirty="0"/>
              <a:t> </a:t>
            </a:r>
            <a:r>
              <a:rPr lang="en-US" sz="3200" dirty="0" err="1"/>
              <a:t>dẫn</a:t>
            </a:r>
            <a:r>
              <a:rPr lang="en-US" sz="3200" dirty="0"/>
              <a:t> </a:t>
            </a:r>
            <a:r>
              <a:rPr lang="en-US" sz="3200" dirty="0" err="1"/>
              <a:t>đóng</a:t>
            </a:r>
            <a:r>
              <a:rPr lang="en-US" sz="3200" dirty="0"/>
              <a:t> </a:t>
            </a:r>
            <a:r>
              <a:rPr lang="en-US" sz="3200" dirty="0" err="1"/>
              <a:t>gói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r>
              <a:rPr lang="en-US" sz="3200" dirty="0"/>
              <a:t> </a:t>
            </a:r>
            <a:r>
              <a:rPr lang="en-US" sz="3200" dirty="0" err="1"/>
              <a:t>phận</a:t>
            </a:r>
            <a:r>
              <a:rPr lang="en-US" sz="3200" dirty="0"/>
              <a:t> </a:t>
            </a:r>
            <a:r>
              <a:rPr lang="en-US" sz="3200" dirty="0" err="1"/>
              <a:t>hoàn</a:t>
            </a:r>
            <a:r>
              <a:rPr lang="en-US" sz="3200" dirty="0"/>
              <a:t> </a:t>
            </a:r>
            <a:r>
              <a:rPr lang="en-US" sz="3200" dirty="0" err="1"/>
              <a:t>thành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96371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lvl="0"/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endParaRPr lang="en-US" sz="2800" dirty="0"/>
          </a:p>
          <a:p>
            <a:pPr lvl="0"/>
            <a:r>
              <a:rPr lang="en-US" sz="2800" dirty="0"/>
              <a:t>Packing </a:t>
            </a:r>
            <a:r>
              <a:rPr lang="en-US" sz="2800" dirty="0" smtClean="0"/>
              <a:t>list (</a:t>
            </a:r>
            <a:r>
              <a:rPr lang="en-US" sz="2800" dirty="0" err="1" smtClean="0"/>
              <a:t>danh</a:t>
            </a:r>
            <a:r>
              <a:rPr lang="en-US" sz="2800" dirty="0" smtClean="0"/>
              <a:t> </a:t>
            </a:r>
            <a:r>
              <a:rPr lang="en-US" sz="2800" dirty="0" err="1" smtClean="0"/>
              <a:t>sách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)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endParaRPr lang="en-US" sz="2800" dirty="0"/>
          </a:p>
          <a:p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 smtClean="0"/>
              <a:t>gói</a:t>
            </a:r>
            <a:endParaRPr lang="en-US" sz="2800" dirty="0" smtClean="0"/>
          </a:p>
          <a:p>
            <a:r>
              <a:rPr lang="en-US" sz="2800" dirty="0" err="1"/>
              <a:t>Bảng</a:t>
            </a:r>
            <a:r>
              <a:rPr lang="en-US" sz="2800" dirty="0"/>
              <a:t> NPL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NPL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12.1 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hướng</a:t>
            </a:r>
            <a:r>
              <a:rPr lang="en-US" sz="3200" dirty="0"/>
              <a:t> </a:t>
            </a:r>
            <a:r>
              <a:rPr lang="en-US" sz="3200" dirty="0" err="1"/>
              <a:t>dẫn</a:t>
            </a:r>
            <a:r>
              <a:rPr lang="en-US" sz="3200" dirty="0"/>
              <a:t> </a:t>
            </a:r>
            <a:r>
              <a:rPr lang="en-US" sz="3200" dirty="0" err="1"/>
              <a:t>đóng</a:t>
            </a:r>
            <a:r>
              <a:rPr lang="en-US" sz="3200" dirty="0"/>
              <a:t> </a:t>
            </a:r>
            <a:r>
              <a:rPr lang="en-US" sz="3200" dirty="0" err="1"/>
              <a:t>gói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r>
              <a:rPr lang="en-US" sz="3200" dirty="0"/>
              <a:t> </a:t>
            </a:r>
            <a:r>
              <a:rPr lang="en-US" sz="3200" dirty="0" err="1"/>
              <a:t>phận</a:t>
            </a:r>
            <a:r>
              <a:rPr lang="en-US" sz="3200" dirty="0"/>
              <a:t> </a:t>
            </a:r>
            <a:r>
              <a:rPr lang="en-US" sz="3200" dirty="0" err="1"/>
              <a:t>hoàn</a:t>
            </a:r>
            <a:r>
              <a:rPr lang="en-US" sz="3200" dirty="0"/>
              <a:t> </a:t>
            </a:r>
            <a:r>
              <a:rPr lang="en-US" sz="3200" dirty="0" err="1"/>
              <a:t>thành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61871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Hiện</a:t>
            </a:r>
            <a:r>
              <a:rPr lang="en-US" sz="2800" dirty="0"/>
              <a:t> nay,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: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biển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sắt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thủy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</a:t>
            </a:r>
            <a:r>
              <a:rPr lang="en-US" sz="2800" dirty="0" err="1"/>
              <a:t>địa</a:t>
            </a:r>
            <a:r>
              <a:rPr lang="en-US" sz="2800" dirty="0"/>
              <a:t>,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. </a:t>
            </a:r>
            <a:r>
              <a:rPr lang="en-US" sz="2800" dirty="0" err="1"/>
              <a:t>Tuy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ngoại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,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tải</a:t>
            </a:r>
            <a:r>
              <a:rPr lang="en-US" sz="2800" dirty="0"/>
              <a:t> </a:t>
            </a:r>
            <a:r>
              <a:rPr lang="en-US" sz="2800" dirty="0" err="1"/>
              <a:t>đường</a:t>
            </a:r>
            <a:r>
              <a:rPr lang="en-US" sz="2800" dirty="0"/>
              <a:t> </a:t>
            </a:r>
            <a:r>
              <a:rPr lang="en-US" sz="2800" dirty="0" err="1"/>
              <a:t>biển</a:t>
            </a:r>
            <a:r>
              <a:rPr lang="en-US" sz="2800" dirty="0"/>
              <a:t> </a:t>
            </a:r>
            <a:r>
              <a:rPr lang="en-US" sz="2800" dirty="0" err="1"/>
              <a:t>chiếm</a:t>
            </a:r>
            <a:r>
              <a:rPr lang="en-US" sz="2800" dirty="0"/>
              <a:t> </a:t>
            </a:r>
            <a:r>
              <a:rPr lang="en-US" sz="2800" dirty="0" err="1"/>
              <a:t>gần</a:t>
            </a:r>
            <a:r>
              <a:rPr lang="en-US" sz="2800" dirty="0"/>
              <a:t> 90%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mậu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thế</a:t>
            </a:r>
            <a:r>
              <a:rPr lang="en-US" sz="2800" dirty="0"/>
              <a:t> </a:t>
            </a:r>
            <a:r>
              <a:rPr lang="en-US" sz="2800" dirty="0" err="1"/>
              <a:t>giới</a:t>
            </a:r>
            <a:r>
              <a:rPr lang="en-US" sz="2800" dirty="0"/>
              <a:t>.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may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vậy</a:t>
            </a:r>
            <a:r>
              <a:rPr lang="en-US" sz="2800" dirty="0"/>
              <a:t>, </a:t>
            </a:r>
            <a:r>
              <a:rPr lang="en-US" sz="2800" dirty="0" err="1"/>
              <a:t>việc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hải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container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phổ</a:t>
            </a:r>
            <a:r>
              <a:rPr lang="en-US" sz="2800" dirty="0"/>
              <a:t> </a:t>
            </a:r>
            <a:r>
              <a:rPr lang="en-US" sz="2800" dirty="0" err="1"/>
              <a:t>biến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12.2 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phương</a:t>
            </a:r>
            <a:r>
              <a:rPr lang="en-US" sz="3200" dirty="0"/>
              <a:t> </a:t>
            </a:r>
            <a:r>
              <a:rPr lang="en-US" sz="3200" dirty="0" err="1"/>
              <a:t>thức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060964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Mỗi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, </a:t>
            </a:r>
            <a:r>
              <a:rPr lang="en-US" sz="2800" dirty="0" err="1"/>
              <a:t>đều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PO,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đợt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sắp</a:t>
            </a:r>
            <a:r>
              <a:rPr lang="en-US" sz="2800" dirty="0"/>
              <a:t> </a:t>
            </a:r>
            <a:r>
              <a:rPr lang="en-US" sz="2800" dirty="0" err="1"/>
              <a:t>xếp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phù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. </a:t>
            </a:r>
            <a:r>
              <a:rPr lang="en-US" sz="2800" dirty="0" err="1"/>
              <a:t>Tuy</a:t>
            </a:r>
            <a:r>
              <a:rPr lang="en-US" sz="2800" dirty="0"/>
              <a:t> </a:t>
            </a:r>
            <a:r>
              <a:rPr lang="en-US" sz="2800" dirty="0" err="1"/>
              <a:t>nhiên</a:t>
            </a:r>
            <a:r>
              <a:rPr lang="en-US" sz="2800" dirty="0"/>
              <a:t>,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</a:t>
            </a:r>
            <a:r>
              <a:rPr lang="en-US" sz="2800" dirty="0" err="1">
                <a:solidFill>
                  <a:srgbClr val="FF0000"/>
                </a:solidFill>
              </a:rPr>
              <a:t>này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thường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sớm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hơn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lịch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tế</a:t>
            </a:r>
            <a:r>
              <a:rPr lang="en-US" sz="2800" dirty="0">
                <a:solidFill>
                  <a:srgbClr val="FF0000"/>
                </a:solidFill>
              </a:rPr>
              <a:t> 3- 5 </a:t>
            </a:r>
            <a:r>
              <a:rPr lang="en-US" sz="2800" dirty="0" err="1">
                <a:solidFill>
                  <a:srgbClr val="FF0000"/>
                </a:solidFill>
              </a:rPr>
              <a:t>ngày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dự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phòng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12.3  </a:t>
            </a:r>
            <a:r>
              <a:rPr lang="en-US" sz="3200" dirty="0" err="1"/>
              <a:t>Lên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hoạch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(Shipping plan)</a:t>
            </a:r>
          </a:p>
        </p:txBody>
      </p:sp>
    </p:spTree>
    <p:extLst>
      <p:ext uri="{BB962C8B-B14F-4D97-AF65-F5344CB8AC3E}">
        <p14:creationId xmlns:p14="http://schemas.microsoft.com/office/powerpoint/2010/main" val="34754201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hải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may </a:t>
            </a:r>
            <a:r>
              <a:rPr lang="en-US" sz="2800" dirty="0" err="1"/>
              <a:t>mặc</a:t>
            </a:r>
            <a:r>
              <a:rPr lang="en-US" sz="2800" dirty="0"/>
              <a:t> ở </a:t>
            </a:r>
            <a:r>
              <a:rPr lang="en-US" sz="2800" dirty="0" err="1"/>
              <a:t>Việt</a:t>
            </a:r>
            <a:r>
              <a:rPr lang="en-US" sz="2800" dirty="0"/>
              <a:t> Nam,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QLĐH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12.4  </a:t>
            </a:r>
            <a:r>
              <a:rPr lang="en-US" sz="3200" dirty="0" err="1"/>
              <a:t>Thông</a:t>
            </a:r>
            <a:r>
              <a:rPr lang="en-US" sz="3200" dirty="0"/>
              <a:t> tin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chuẩn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cho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khai</a:t>
            </a:r>
            <a:r>
              <a:rPr lang="en-US" sz="3200" dirty="0"/>
              <a:t> </a:t>
            </a:r>
            <a:r>
              <a:rPr lang="en-US" sz="3200" dirty="0" err="1"/>
              <a:t>báo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khẩu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/>
              <a:t> may </a:t>
            </a:r>
            <a:r>
              <a:rPr lang="en-US" sz="3200" dirty="0" err="1"/>
              <a:t>mặc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403986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Phải</a:t>
            </a:r>
            <a:r>
              <a:rPr lang="en-US" sz="2800" dirty="0"/>
              <a:t> </a:t>
            </a:r>
            <a:r>
              <a:rPr lang="en-US" sz="2800" dirty="0" err="1"/>
              <a:t>thật</a:t>
            </a:r>
            <a:r>
              <a:rPr lang="en-US" sz="2800" dirty="0"/>
              <a:t> </a:t>
            </a:r>
            <a:r>
              <a:rPr lang="en-US" sz="2800" dirty="0" err="1"/>
              <a:t>chính</a:t>
            </a:r>
            <a:r>
              <a:rPr lang="en-US" sz="2800" dirty="0"/>
              <a:t> </a:t>
            </a:r>
            <a:r>
              <a:rPr lang="en-US" sz="2800" dirty="0" err="1"/>
              <a:t>xác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thùng</a:t>
            </a:r>
            <a:r>
              <a:rPr lang="en-US" sz="2800" dirty="0"/>
              <a:t> </a:t>
            </a:r>
            <a:r>
              <a:rPr lang="en-US" sz="2800" dirty="0" err="1"/>
              <a:t>hoặc</a:t>
            </a:r>
            <a:r>
              <a:rPr lang="en-US" sz="2800" dirty="0"/>
              <a:t> </a:t>
            </a:r>
            <a:r>
              <a:rPr lang="en-US" sz="2800" dirty="0" err="1"/>
              <a:t>treo</a:t>
            </a:r>
            <a:r>
              <a:rPr lang="en-US" sz="2800" dirty="0"/>
              <a:t> </a:t>
            </a:r>
            <a:r>
              <a:rPr lang="en-US" sz="2800" dirty="0" err="1"/>
              <a:t>lên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treo</a:t>
            </a:r>
            <a:r>
              <a:rPr lang="en-US" sz="2800" dirty="0"/>
              <a:t>: </a:t>
            </a:r>
            <a:r>
              <a:rPr lang="en-US" sz="2800" dirty="0" err="1"/>
              <a:t>từng</a:t>
            </a:r>
            <a:r>
              <a:rPr lang="en-US" sz="2800" dirty="0"/>
              <a:t> size,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từng</a:t>
            </a:r>
            <a:r>
              <a:rPr lang="en-US" sz="2800" dirty="0"/>
              <a:t> PO,…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thấy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đúng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Packing list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khó</a:t>
            </a:r>
            <a:r>
              <a:rPr lang="en-US" sz="2800" dirty="0"/>
              <a:t> </a:t>
            </a:r>
            <a:r>
              <a:rPr lang="en-US" sz="2800" dirty="0" err="1"/>
              <a:t>chịu</a:t>
            </a:r>
            <a:r>
              <a:rPr lang="en-US" sz="2800" dirty="0"/>
              <a:t>, </a:t>
            </a:r>
            <a:r>
              <a:rPr lang="en-US" sz="2800" dirty="0" err="1"/>
              <a:t>phàn</a:t>
            </a:r>
            <a:r>
              <a:rPr lang="en-US" sz="2800" dirty="0"/>
              <a:t> </a:t>
            </a:r>
            <a:r>
              <a:rPr lang="en-US" sz="2800" dirty="0" err="1"/>
              <a:t>nàn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phạt</a:t>
            </a:r>
            <a:r>
              <a:rPr lang="en-US" sz="2800" dirty="0"/>
              <a:t> </a:t>
            </a:r>
            <a:r>
              <a:rPr lang="en-US" sz="2800" dirty="0" err="1"/>
              <a:t>tiền</a:t>
            </a:r>
            <a:r>
              <a:rPr lang="en-US" sz="2800" dirty="0"/>
              <a:t> </a:t>
            </a:r>
            <a:r>
              <a:rPr lang="en-US" sz="2800" dirty="0" err="1"/>
              <a:t>nặng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sai</a:t>
            </a:r>
            <a:r>
              <a:rPr lang="en-US" sz="2800" dirty="0"/>
              <a:t> </a:t>
            </a:r>
            <a:r>
              <a:rPr lang="en-US" sz="2800" dirty="0" err="1"/>
              <a:t>sót</a:t>
            </a:r>
            <a:r>
              <a:rPr lang="en-US" sz="2800" dirty="0"/>
              <a:t> </a:t>
            </a:r>
            <a:r>
              <a:rPr lang="en-US" sz="2800" dirty="0" err="1"/>
              <a:t>này</a:t>
            </a:r>
            <a:r>
              <a:rPr lang="en-US" sz="2800" dirty="0"/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990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12.5  </a:t>
            </a:r>
            <a:r>
              <a:rPr lang="en-US" sz="3200" dirty="0" err="1"/>
              <a:t>Lập</a:t>
            </a:r>
            <a:r>
              <a:rPr lang="en-US" sz="3200" dirty="0"/>
              <a:t> Packing list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tế</a:t>
            </a:r>
            <a:r>
              <a:rPr lang="en-US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61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12</a:t>
            </a:r>
            <a:r>
              <a:rPr lang="en-US" sz="3200" dirty="0" smtClean="0"/>
              <a:t>. Theo </a:t>
            </a:r>
            <a:r>
              <a:rPr lang="en-US" sz="3200" dirty="0" err="1" smtClean="0"/>
              <a:t>dõi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r>
              <a:rPr lang="en-US" sz="3200" dirty="0" smtClean="0"/>
              <a:t> </a:t>
            </a:r>
            <a:r>
              <a:rPr lang="en-US" sz="3200" dirty="0" err="1" smtClean="0"/>
              <a:t>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8288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- </a:t>
            </a:r>
            <a:r>
              <a:rPr lang="en-US" sz="2800" dirty="0" err="1"/>
              <a:t>Giới</a:t>
            </a:r>
            <a:r>
              <a:rPr lang="en-US" sz="2800" dirty="0"/>
              <a:t> </a:t>
            </a:r>
            <a:r>
              <a:rPr lang="en-US" sz="2800" dirty="0" err="1"/>
              <a:t>thiệu</a:t>
            </a:r>
            <a:r>
              <a:rPr lang="en-US" sz="2800" dirty="0"/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tục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 </a:t>
            </a:r>
            <a:r>
              <a:rPr lang="en-US" sz="2800" dirty="0" err="1"/>
              <a:t>phổ</a:t>
            </a:r>
            <a:r>
              <a:rPr lang="en-US" sz="2800" dirty="0"/>
              <a:t> </a:t>
            </a:r>
            <a:r>
              <a:rPr lang="en-US" sz="2800" dirty="0" err="1"/>
              <a:t>biến</a:t>
            </a:r>
            <a:r>
              <a:rPr lang="en-US" sz="2800" dirty="0"/>
              <a:t>: </a:t>
            </a:r>
            <a:r>
              <a:rPr lang="en-US" sz="2800" dirty="0" err="1"/>
              <a:t>phương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nhờ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, </a:t>
            </a:r>
            <a:r>
              <a:rPr lang="en-US" sz="2800" dirty="0" err="1"/>
              <a:t>tín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r>
              <a:rPr lang="en-US" sz="2800" dirty="0"/>
              <a:t>- </a:t>
            </a:r>
            <a:r>
              <a:rPr lang="en-US" sz="2800" dirty="0" err="1"/>
              <a:t>Thủ</a:t>
            </a:r>
            <a:r>
              <a:rPr lang="en-US" sz="2800" dirty="0"/>
              <a:t> </a:t>
            </a:r>
            <a:r>
              <a:rPr lang="en-US" sz="2800" dirty="0" err="1"/>
              <a:t>tục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toán</a:t>
            </a:r>
            <a:r>
              <a:rPr lang="en-US" sz="2800" dirty="0"/>
              <a:t>: </a:t>
            </a:r>
          </a:p>
          <a:p>
            <a:pPr lvl="0" algn="just">
              <a:buFont typeface="Arial" pitchFamily="34" charset="0"/>
              <a:buChar char="•"/>
            </a:pP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</a:t>
            </a:r>
            <a:r>
              <a:rPr lang="en-US" sz="2800" dirty="0" err="1"/>
              <a:t>địa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: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, Packing list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phiếu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 </a:t>
            </a:r>
            <a:r>
              <a:rPr lang="en-US" sz="2800" dirty="0" err="1"/>
              <a:t>kiêm</a:t>
            </a:r>
            <a:r>
              <a:rPr lang="en-US" sz="2800" dirty="0"/>
              <a:t> </a:t>
            </a:r>
            <a:r>
              <a:rPr lang="en-US" sz="2800" dirty="0" err="1"/>
              <a:t>vận</a:t>
            </a:r>
            <a:r>
              <a:rPr lang="en-US" sz="2800" dirty="0"/>
              <a:t> </a:t>
            </a:r>
            <a:r>
              <a:rPr lang="en-US" sz="2800" dirty="0" err="1"/>
              <a:t>chuyển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,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,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thanh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đồng</a:t>
            </a:r>
            <a:r>
              <a:rPr lang="en-US" sz="2800" dirty="0"/>
              <a:t>.</a:t>
            </a:r>
          </a:p>
          <a:p>
            <a:pPr lvl="0" algn="just">
              <a:buFont typeface="Arial" pitchFamily="34" charset="0"/>
              <a:buChar char="•"/>
            </a:pP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nước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: </a:t>
            </a:r>
            <a:r>
              <a:rPr lang="en-US" sz="2800" dirty="0" err="1"/>
              <a:t>hóa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thương</a:t>
            </a:r>
            <a:r>
              <a:rPr lang="en-US" sz="2800" dirty="0"/>
              <a:t> </a:t>
            </a:r>
            <a:r>
              <a:rPr lang="en-US" sz="2800" dirty="0" err="1"/>
              <a:t>mại</a:t>
            </a:r>
            <a:r>
              <a:rPr lang="en-US" sz="2800" dirty="0"/>
              <a:t>, Packing list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hải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, </a:t>
            </a:r>
            <a:r>
              <a:rPr lang="en-US" sz="2800" dirty="0" err="1"/>
              <a:t>giấy</a:t>
            </a:r>
            <a:r>
              <a:rPr lang="en-US" sz="2800" dirty="0"/>
              <a:t> </a:t>
            </a:r>
            <a:r>
              <a:rPr lang="en-US" sz="2800" dirty="0" err="1"/>
              <a:t>chứng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xứ</a:t>
            </a:r>
            <a:r>
              <a:rPr lang="en-US" sz="2800" dirty="0"/>
              <a:t>.</a:t>
            </a:r>
          </a:p>
          <a:p>
            <a:endParaRPr lang="en-US" sz="28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143000"/>
            <a:ext cx="80772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12.6 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thủ</a:t>
            </a:r>
            <a:r>
              <a:rPr lang="en-US" sz="3200" dirty="0"/>
              <a:t> </a:t>
            </a:r>
            <a:r>
              <a:rPr lang="en-US" sz="3200" dirty="0" err="1"/>
              <a:t>tục</a:t>
            </a:r>
            <a:r>
              <a:rPr lang="en-US" sz="3200" dirty="0"/>
              <a:t> </a:t>
            </a:r>
            <a:r>
              <a:rPr lang="en-US" sz="3200" dirty="0" err="1"/>
              <a:t>thanh</a:t>
            </a:r>
            <a:r>
              <a:rPr lang="en-US" sz="3200" dirty="0"/>
              <a:t> </a:t>
            </a:r>
            <a:r>
              <a:rPr lang="en-US" sz="3200" dirty="0" err="1"/>
              <a:t>toán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5696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13</a:t>
            </a:r>
            <a:r>
              <a:rPr lang="en-US" sz="3200" dirty="0" smtClean="0"/>
              <a:t>. </a:t>
            </a:r>
            <a:r>
              <a:rPr lang="en-US" sz="3200" dirty="0" err="1"/>
              <a:t>Lập</a:t>
            </a:r>
            <a:r>
              <a:rPr lang="en-US" sz="3200" dirty="0"/>
              <a:t> </a:t>
            </a:r>
            <a:r>
              <a:rPr lang="en-US" sz="3200" dirty="0" err="1"/>
              <a:t>báo</a:t>
            </a:r>
            <a:r>
              <a:rPr lang="en-US" sz="3200" dirty="0"/>
              <a:t> </a:t>
            </a:r>
            <a:r>
              <a:rPr lang="en-US" sz="3200" dirty="0" err="1"/>
              <a:t>cáo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tác</a:t>
            </a:r>
            <a:r>
              <a:rPr lang="en-US" sz="3200" dirty="0"/>
              <a:t> QLĐH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25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cáo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ngành</a:t>
            </a:r>
            <a:r>
              <a:rPr lang="en-US" sz="2800" dirty="0"/>
              <a:t> may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tổng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chi </a:t>
            </a:r>
            <a:r>
              <a:rPr lang="en-US" sz="2800" dirty="0" err="1"/>
              <a:t>phí-doanh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cắt</a:t>
            </a:r>
            <a:r>
              <a:rPr lang="en-US" sz="2800" dirty="0"/>
              <a:t> – may –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,..</a:t>
            </a:r>
            <a:r>
              <a:rPr lang="en-US" sz="2800" dirty="0" err="1"/>
              <a:t>nhằm</a:t>
            </a:r>
            <a:r>
              <a:rPr lang="en-US" sz="2800" dirty="0"/>
              <a:t> </a:t>
            </a:r>
            <a:r>
              <a:rPr lang="en-US" sz="2800" dirty="0" err="1"/>
              <a:t>mục</a:t>
            </a:r>
            <a:r>
              <a:rPr lang="en-US" sz="2800" dirty="0"/>
              <a:t> </a:t>
            </a:r>
            <a:r>
              <a:rPr lang="en-US" sz="2800" dirty="0" err="1"/>
              <a:t>đích</a:t>
            </a:r>
            <a:r>
              <a:rPr lang="en-US" sz="2800" dirty="0"/>
              <a:t> </a:t>
            </a:r>
            <a:r>
              <a:rPr lang="en-US" sz="2800" dirty="0" err="1"/>
              <a:t>tự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, chia </a:t>
            </a:r>
            <a:r>
              <a:rPr lang="en-US" sz="2800" dirty="0" err="1"/>
              <a:t>sẻ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trình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khách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sếp</a:t>
            </a:r>
            <a:r>
              <a:rPr lang="en-US" sz="2800" dirty="0"/>
              <a:t>,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liên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.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799768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54563"/>
          </a:xfrm>
        </p:spPr>
        <p:txBody>
          <a:bodyPr/>
          <a:lstStyle/>
          <a:p>
            <a:pPr marL="0" lvl="0" indent="0" algn="just">
              <a:buNone/>
            </a:pPr>
            <a:r>
              <a:rPr lang="en-US" sz="2800" dirty="0" err="1" smtClean="0"/>
              <a:t>Nêu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quyết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phát</a:t>
            </a:r>
            <a:r>
              <a:rPr lang="en-US" sz="2800" dirty="0" smtClean="0"/>
              <a:t> </a:t>
            </a:r>
            <a:r>
              <a:rPr lang="en-US" sz="2800" dirty="0" err="1" smtClean="0"/>
              <a:t>sinh</a:t>
            </a:r>
            <a:r>
              <a:rPr lang="en-US" sz="2800" dirty="0" smtClean="0"/>
              <a:t> </a:t>
            </a:r>
            <a:r>
              <a:rPr lang="en-US" sz="2800" dirty="0" err="1" smtClean="0"/>
              <a:t>xảy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nhân</a:t>
            </a:r>
            <a:r>
              <a:rPr lang="en-US" sz="2800" dirty="0" smtClean="0"/>
              <a:t> </a:t>
            </a:r>
            <a:r>
              <a:rPr lang="en-US" sz="2800" dirty="0" err="1" smtClean="0"/>
              <a:t>viên</a:t>
            </a:r>
            <a:r>
              <a:rPr lang="en-US" sz="2800" dirty="0" smtClean="0"/>
              <a:t> </a:t>
            </a:r>
            <a:r>
              <a:rPr lang="en-US" sz="2800" dirty="0" err="1" smtClean="0"/>
              <a:t>quản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khách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/>
              <a:t> </a:t>
            </a:r>
            <a:r>
              <a:rPr lang="en-US" sz="2800" dirty="0" smtClean="0"/>
              <a:t>(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gợi</a:t>
            </a:r>
            <a:r>
              <a:rPr lang="en-US" sz="2800" dirty="0" smtClean="0"/>
              <a:t> ý </a:t>
            </a:r>
            <a:r>
              <a:rPr lang="en-US" sz="2800" dirty="0" err="1" smtClean="0"/>
              <a:t>sau</a:t>
            </a:r>
            <a:r>
              <a:rPr lang="en-US" sz="2800" dirty="0" smtClean="0"/>
              <a:t>):</a:t>
            </a:r>
          </a:p>
          <a:p>
            <a:pPr marL="0" indent="0" algn="just">
              <a:buNone/>
            </a:pPr>
            <a:r>
              <a:rPr lang="en-US" sz="2800" dirty="0" smtClean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1" dirty="0" err="1"/>
              <a:t>Bài</a:t>
            </a:r>
            <a:r>
              <a:rPr lang="en-US" sz="4000" i="1" dirty="0"/>
              <a:t> </a:t>
            </a:r>
            <a:r>
              <a:rPr lang="en-US" sz="4000" i="1" dirty="0" err="1" smtClean="0"/>
              <a:t>tập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553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/>
              <a:t>Giải</a:t>
            </a:r>
            <a:r>
              <a:rPr lang="en-US" sz="3200" dirty="0"/>
              <a:t> </a:t>
            </a:r>
            <a:r>
              <a:rPr lang="en-US" sz="3200" dirty="0" err="1"/>
              <a:t>quyết</a:t>
            </a:r>
            <a:r>
              <a:rPr lang="en-US" sz="3200" dirty="0"/>
              <a:t>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sinh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hiện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20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9397508"/>
              </p:ext>
            </p:extLst>
          </p:nvPr>
        </p:nvGraphicFramePr>
        <p:xfrm>
          <a:off x="685800" y="1295400"/>
          <a:ext cx="8153400" cy="5028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2585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Thông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tin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trên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TLKT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khớp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2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NPL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nhận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về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thiếu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phiếu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endParaRPr lang="en-US" sz="26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3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NCC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trễ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hạn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6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6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4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gửi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chưa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chấp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nhận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sửa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một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số</a:t>
                      </a:r>
                      <a:r>
                        <a:rPr lang="en-US" sz="26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chi </a:t>
                      </a:r>
                      <a:r>
                        <a:rPr lang="en-US" sz="26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tiết</a:t>
                      </a:r>
                      <a:endParaRPr lang="en-US" sz="26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5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Sau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khi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wash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màu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của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phẩm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có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thể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đậm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nhạt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hơn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ban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đầu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 smtClean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6</a:t>
                      </a:r>
                      <a:endParaRPr lang="en-US" sz="26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52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/>
              <a:t>Giải</a:t>
            </a:r>
            <a:r>
              <a:rPr lang="en-US" sz="3200" dirty="0"/>
              <a:t> </a:t>
            </a:r>
            <a:r>
              <a:rPr lang="en-US" sz="3200" dirty="0" err="1"/>
              <a:t>quyết</a:t>
            </a:r>
            <a:r>
              <a:rPr lang="en-US" sz="3200" dirty="0"/>
              <a:t> </a:t>
            </a:r>
            <a:r>
              <a:rPr lang="en-US" sz="3200" dirty="0" err="1"/>
              <a:t>các</a:t>
            </a:r>
            <a:r>
              <a:rPr lang="en-US" sz="3200" dirty="0"/>
              <a:t> </a:t>
            </a:r>
            <a:r>
              <a:rPr lang="en-US" sz="3200" dirty="0" err="1"/>
              <a:t>phát</a:t>
            </a:r>
            <a:r>
              <a:rPr lang="en-US" sz="3200" dirty="0"/>
              <a:t> </a:t>
            </a:r>
            <a:r>
              <a:rPr lang="en-US" sz="3200" dirty="0" err="1"/>
              <a:t>sinh</a:t>
            </a:r>
            <a:r>
              <a:rPr lang="en-US" sz="3200" dirty="0"/>
              <a:t> </a:t>
            </a:r>
            <a:r>
              <a:rPr lang="en-US" sz="3200" dirty="0" err="1"/>
              <a:t>trong</a:t>
            </a:r>
            <a:r>
              <a:rPr lang="en-US" sz="3200" dirty="0"/>
              <a:t> </a:t>
            </a:r>
            <a:r>
              <a:rPr lang="en-US" sz="3200" dirty="0" err="1"/>
              <a:t>quá</a:t>
            </a:r>
            <a:r>
              <a:rPr lang="en-US" sz="3200" dirty="0"/>
              <a:t> </a:t>
            </a:r>
            <a:r>
              <a:rPr lang="en-US" sz="3200" dirty="0" err="1"/>
              <a:t>trình</a:t>
            </a:r>
            <a:r>
              <a:rPr lang="en-US" sz="3200" dirty="0"/>
              <a:t> </a:t>
            </a:r>
            <a:r>
              <a:rPr lang="en-US" sz="3200" dirty="0" err="1"/>
              <a:t>thực</a:t>
            </a:r>
            <a:r>
              <a:rPr lang="en-US" sz="3200" dirty="0"/>
              <a:t> </a:t>
            </a:r>
            <a:r>
              <a:rPr lang="en-US" sz="3200" dirty="0" err="1"/>
              <a:t>hiện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endParaRPr lang="en-US" sz="32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21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2085920"/>
              </p:ext>
            </p:extLst>
          </p:nvPr>
        </p:nvGraphicFramePr>
        <p:xfrm>
          <a:off x="685800" y="1295400"/>
          <a:ext cx="8153400" cy="502870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2585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1336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7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đặc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biệt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vải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8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Thiếu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do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may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,..)</a:t>
                      </a:r>
                      <a:endParaRPr lang="en-US" sz="2600" b="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9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Định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thực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tế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vượt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cho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phép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10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kịp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11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Trễ</a:t>
                      </a:r>
                      <a:r>
                        <a:rPr lang="en-US" sz="2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ngày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giao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hàng</a:t>
                      </a:r>
                      <a:endParaRPr lang="en-US" sz="2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12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sinh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nội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bộ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tài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chính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nguồn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lao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,…)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55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22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833203"/>
              </p:ext>
            </p:extLst>
          </p:nvPr>
        </p:nvGraphicFramePr>
        <p:xfrm>
          <a:off x="685800" y="1295400"/>
          <a:ext cx="8153400" cy="463537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87680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29136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0257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tin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trên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TLKT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khớp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Trao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Thực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hiện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theo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tài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liệu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mà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có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chữ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ký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hoặc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email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xác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về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sự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chỉnh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sửa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của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02571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2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NPL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về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thiếu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phiếu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CM: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báo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cáo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và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đề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nghị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thêm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thời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công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ty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FOB: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làm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lại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trực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tiếp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59802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án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23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510306"/>
              </p:ext>
            </p:extLst>
          </p:nvPr>
        </p:nvGraphicFramePr>
        <p:xfrm>
          <a:off x="685800" y="1143000"/>
          <a:ext cx="8321040" cy="55046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7686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67108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7071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26984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3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NCC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trễ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hạn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 do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chỉ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nhà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báo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để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KH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làm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đẩy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nhanh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hàng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 </a:t>
                      </a:r>
                    </a:p>
                    <a:p>
                      <a:pPr marL="285750" marR="0" indent="-28575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Char char="•"/>
                      </a:pP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Nếu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 do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nhà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tự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phát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nhà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làm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NCC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yêu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cầu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giao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từng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phần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hoặc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gửi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bằng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máy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bay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để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kịp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61837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4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gửi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chưa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sửa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một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số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chi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tiết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indent="-28575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Trao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KH,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hành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may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theo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bổ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sung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góp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ý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(comment),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gửi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cho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</a:t>
                      </a:r>
                      <a:endParaRPr lang="en-US" sz="2400" dirty="0" smtClean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365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24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3420319"/>
              </p:ext>
            </p:extLst>
          </p:nvPr>
        </p:nvGraphicFramePr>
        <p:xfrm>
          <a:off x="685800" y="1295400"/>
          <a:ext cx="8250936" cy="55046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5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Sau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khi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wash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màu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của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phẩm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có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thể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đậm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,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nhạt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hơn</a:t>
                      </a:r>
                      <a:r>
                        <a:rPr lang="en-US" sz="24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so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ban </a:t>
                      </a:r>
                      <a:r>
                        <a:rPr lang="en-US" sz="24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đầu</a:t>
                      </a:r>
                      <a:endParaRPr lang="en-US" sz="24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wash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theo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tiêu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chuẩn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sau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wash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wash.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vẫn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tốt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thương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trao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để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thuận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6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4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endParaRPr lang="en-US" sz="24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Trong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trình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những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điểm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hợp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sản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sau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này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1432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25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7725687"/>
              </p:ext>
            </p:extLst>
          </p:nvPr>
        </p:nvGraphicFramePr>
        <p:xfrm>
          <a:off x="685800" y="1295400"/>
          <a:ext cx="8250936" cy="50840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7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có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đặc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biệt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vải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2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CM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sự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cố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nhỏ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viên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QLĐH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trao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đổi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để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tìm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hướng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ngay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xảy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ra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lỗi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nặng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ngày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thì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thương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xin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hạn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ngày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giao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2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FOB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lượng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/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màu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sắc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mẫu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duyệt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sản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sau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yêu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cầu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NCC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xử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lý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mà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vẫn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y/c NCC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sx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khác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bằng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chi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phí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bay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của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NCC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nhằm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đạt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đã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thỏa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thuận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2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</a:t>
                      </a:r>
                      <a:endParaRPr lang="en-US" sz="22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9078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26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7785131"/>
              </p:ext>
            </p:extLst>
          </p:nvPr>
        </p:nvGraphicFramePr>
        <p:xfrm>
          <a:off x="685800" y="1295400"/>
          <a:ext cx="8250936" cy="42428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8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Thiếu</a:t>
                      </a:r>
                      <a:r>
                        <a:rPr lang="en-US" sz="2600" b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do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may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,..)</a:t>
                      </a:r>
                      <a:endParaRPr lang="en-US" sz="2600" b="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cũng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chế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tối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trừ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trường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hợp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kháng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do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phụ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liệu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đặc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biệt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như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logo,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nhãn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chính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thẻ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bài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…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FOB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bằng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mọi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đối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tin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cậy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tính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nghiệp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,…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của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8262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4986746"/>
              </p:ext>
            </p:extLst>
          </p:nvPr>
        </p:nvGraphicFramePr>
        <p:xfrm>
          <a:off x="685800" y="1295400"/>
          <a:ext cx="8250936" cy="46634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9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Định</a:t>
                      </a:r>
                      <a:r>
                        <a:rPr lang="en-US" sz="2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baseline="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thực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tế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vượt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mức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cho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phép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CM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với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về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mức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Việc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này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được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triển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khai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cắt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đ/v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trước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chuyền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đ/v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phụ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liệu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u="sng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Đơn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u="sng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u="sng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FOB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chịu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nhiệm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tìm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hướng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quyết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KH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đồng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ý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giá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lý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do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tăng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mức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trong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sx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484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28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2387066"/>
              </p:ext>
            </p:extLst>
          </p:nvPr>
        </p:nvGraphicFramePr>
        <p:xfrm>
          <a:off x="685800" y="1295400"/>
          <a:ext cx="8250936" cy="37734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10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Sản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xuất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không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kịp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tiến</a:t>
                      </a:r>
                      <a:r>
                        <a:rPr lang="en-US" sz="2600" b="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kern="1200" dirty="0" err="1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độ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Cần</a:t>
                      </a: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xác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định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kịp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/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trễ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ngày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giao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hàng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?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:…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Nếu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nguyên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nhân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xuất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KH:</a:t>
                      </a:r>
                    </a:p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11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Trễ</a:t>
                      </a:r>
                      <a:r>
                        <a:rPr lang="en-US" sz="2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ngày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giao</a:t>
                      </a:r>
                      <a:r>
                        <a:rPr lang="en-US" sz="26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hàng</a:t>
                      </a:r>
                      <a:endParaRPr lang="en-US" sz="2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593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lvl="0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quyết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đơn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hàng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29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6644468"/>
              </p:ext>
            </p:extLst>
          </p:nvPr>
        </p:nvGraphicFramePr>
        <p:xfrm>
          <a:off x="685800" y="1295400"/>
          <a:ext cx="8250936" cy="382219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612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51539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97433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Phát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sinh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Hướng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giải</a:t>
                      </a:r>
                      <a:r>
                        <a:rPr lang="en-US" baseline="0" dirty="0" smtClean="0"/>
                        <a:t> </a:t>
                      </a:r>
                      <a:r>
                        <a:rPr lang="en-US" baseline="0" dirty="0" err="1" smtClean="0"/>
                        <a:t>quyết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12</a:t>
                      </a:r>
                      <a:endParaRPr lang="en-US" sz="26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en-US" sz="2600" b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Vấn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đề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phát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sinh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từ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nội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bộ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(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tài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chính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nguồn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lao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600" b="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động</a:t>
                      </a:r>
                      <a:r>
                        <a:rPr lang="en-US" sz="2600" b="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,…)</a:t>
                      </a:r>
                      <a:endParaRPr lang="en-US" sz="2600" b="0" dirty="0" smtClean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itchFamily="34" charset="0"/>
                        <a:buNone/>
                      </a:pPr>
                      <a:r>
                        <a:rPr lang="en-US" sz="240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tình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huống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như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: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đình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nhận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ngộ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thực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phẩm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thanh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toán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tiền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cho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NCC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đúng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hạn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nên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NPL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bị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giữ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lại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kiện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cáo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…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ảnh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hưởng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tiến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độ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sx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ĐH,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thì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nhà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máy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phải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tự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khắc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phục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bằng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mọi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cách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tuyệt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đối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không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thông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tin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đến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tránh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bị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lòng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tin ,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mất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</a:t>
                      </a:r>
                      <a:r>
                        <a:rPr lang="en-US" sz="2400" baseline="0" dirty="0" err="1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cả</a:t>
                      </a:r>
                      <a:r>
                        <a:rPr lang="en-US" sz="2400" baseline="0" dirty="0" smtClean="0">
                          <a:effectLst/>
                          <a:latin typeface="Times New Roman" pitchFamily="18" charset="0"/>
                          <a:ea typeface="MS Mincho"/>
                          <a:cs typeface="Times New Roman" pitchFamily="18" charset="0"/>
                        </a:rPr>
                        <a:t> KH </a:t>
                      </a:r>
                      <a:endParaRPr lang="en-US" sz="2400" dirty="0">
                        <a:effectLst/>
                        <a:latin typeface="Times New Roman" pitchFamily="18" charset="0"/>
                        <a:ea typeface="MS Mincho"/>
                        <a:cs typeface="Times New Roman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396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/>
              <a:t>quy</a:t>
            </a:r>
            <a:r>
              <a:rPr lang="en-US" dirty="0"/>
              <a:t> </a:t>
            </a:r>
            <a:r>
              <a:rPr lang="en-US" dirty="0" err="1"/>
              <a:t>trình</a:t>
            </a:r>
            <a:r>
              <a:rPr lang="en-US" dirty="0"/>
              <a:t> </a:t>
            </a:r>
            <a:r>
              <a:rPr lang="en-US" dirty="0" err="1"/>
              <a:t>triển</a:t>
            </a:r>
            <a:r>
              <a:rPr lang="en-US" dirty="0"/>
              <a:t> </a:t>
            </a:r>
            <a:r>
              <a:rPr lang="en-US" dirty="0" err="1"/>
              <a:t>khai</a:t>
            </a:r>
            <a:r>
              <a:rPr lang="en-US" dirty="0"/>
              <a:t>,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dõi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sản</a:t>
            </a:r>
            <a:r>
              <a:rPr lang="en-US" dirty="0"/>
              <a:t> </a:t>
            </a:r>
            <a:r>
              <a:rPr lang="en-US" dirty="0" err="1"/>
              <a:t>phẩm</a:t>
            </a:r>
            <a:r>
              <a:rPr lang="en-US" dirty="0"/>
              <a:t>.</a:t>
            </a:r>
            <a:endParaRPr lang="en-US" dirty="0" smtClean="0"/>
          </a:p>
          <a:p>
            <a:pPr algn="just"/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smtClean="0"/>
              <a:t>final.</a:t>
            </a:r>
          </a:p>
          <a:p>
            <a:pPr marL="0" lvl="0" indent="0">
              <a:buNone/>
            </a:pPr>
            <a:endParaRPr lang="en-US" dirty="0"/>
          </a:p>
          <a:p>
            <a:pPr marL="0" indent="0" algn="just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76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Đọc</a:t>
            </a:r>
            <a:r>
              <a:rPr lang="en-US" dirty="0" smtClean="0"/>
              <a:t> </a:t>
            </a:r>
            <a:r>
              <a:rPr lang="en-US" dirty="0" err="1" smtClean="0"/>
              <a:t>trước</a:t>
            </a:r>
            <a:r>
              <a:rPr lang="en-US" dirty="0" smtClean="0"/>
              <a:t> </a:t>
            </a:r>
            <a:r>
              <a:rPr lang="en-US" dirty="0" err="1" smtClean="0"/>
              <a:t>bài</a:t>
            </a:r>
            <a:r>
              <a:rPr lang="en-US" dirty="0" smtClean="0"/>
              <a:t> </a:t>
            </a:r>
            <a:r>
              <a:rPr lang="en-US" dirty="0" err="1" smtClean="0"/>
              <a:t>giảng</a:t>
            </a:r>
            <a:r>
              <a:rPr lang="en-US" dirty="0" smtClean="0"/>
              <a:t> “</a:t>
            </a:r>
            <a:r>
              <a:rPr lang="en-US" dirty="0" err="1" smtClean="0"/>
              <a:t>Chương</a:t>
            </a:r>
            <a:r>
              <a:rPr lang="en-US" dirty="0" smtClean="0"/>
              <a:t> 3: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thư</a:t>
            </a:r>
            <a:r>
              <a:rPr lang="en-US" dirty="0" smtClean="0"/>
              <a:t> </a:t>
            </a:r>
            <a:r>
              <a:rPr lang="en-US" dirty="0" err="1" smtClean="0"/>
              <a:t>điện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trong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quản</a:t>
            </a:r>
            <a:r>
              <a:rPr lang="en-US" dirty="0" smtClean="0"/>
              <a:t> </a:t>
            </a:r>
            <a:r>
              <a:rPr lang="en-US" dirty="0" err="1" smtClean="0"/>
              <a:t>lý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”.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5172</TotalTime>
  <Words>2391</Words>
  <Application>Microsoft Office PowerPoint</Application>
  <PresentationFormat>On-screen Show (4:3)</PresentationFormat>
  <Paragraphs>220</Paragraphs>
  <Slides>31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871TGp_picture_light_ani</vt:lpstr>
      <vt:lpstr>KIỂM TRA BÀI CŨ</vt:lpstr>
      <vt:lpstr>GV: PHẠM T T THÚY</vt:lpstr>
      <vt:lpstr>MỤC TIÊU</vt:lpstr>
      <vt:lpstr>NỘI DUNG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11. Triển khai, theo dõi chất lượng sản phẩm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12. Theo dõi xuất hàng</vt:lpstr>
      <vt:lpstr>13. Lập báo cáo trong công tác QLĐH</vt:lpstr>
      <vt:lpstr>Bài tập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 (Đáp án)</vt:lpstr>
      <vt:lpstr>Giải quyết các phát sinh trong quá trình thực hiện đơn hàng (Đáp án)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Giải quyết các phát sinh trong quá trình thực hiện đơn hàng</vt:lpstr>
      <vt:lpstr>TỔNG KẾT BÀI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user</cp:lastModifiedBy>
  <cp:revision>294</cp:revision>
  <dcterms:created xsi:type="dcterms:W3CDTF">2013-12-02T23:45:18Z</dcterms:created>
  <dcterms:modified xsi:type="dcterms:W3CDTF">2020-06-19T15:03:05Z</dcterms:modified>
</cp:coreProperties>
</file>